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6" r:id="rId2"/>
    <p:sldId id="2147481251" r:id="rId3"/>
    <p:sldId id="2147469922" r:id="rId4"/>
    <p:sldId id="2147481252" r:id="rId5"/>
    <p:sldId id="2147481253" r:id="rId6"/>
    <p:sldId id="2147481254" r:id="rId7"/>
    <p:sldId id="2147481250" r:id="rId8"/>
    <p:sldId id="214748124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4D4"/>
    <a:srgbClr val="569CD6"/>
    <a:srgbClr val="9CDC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7123"/>
  </p:normalViewPr>
  <p:slideViewPr>
    <p:cSldViewPr snapToGrid="0">
      <p:cViewPr varScale="1">
        <p:scale>
          <a:sx n="96" d="100"/>
          <a:sy n="96" d="100"/>
        </p:scale>
        <p:origin x="170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C3935-9080-472E-AE53-C976E50B8206}" type="datetimeFigureOut">
              <a:rPr lang="en-US" smtClean="0"/>
              <a:t>8/22/24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8A32A-B4BC-422D-BB75-88390DF2CFEC}" type="slidenum">
              <a:rPr lang="en-US" smtClean="0"/>
              <a:t>‹#›</a:t>
            </a:fld>
            <a:endParaRPr lang="en-US"/>
          </a:p>
        </p:txBody>
      </p:sp>
    </p:spTree>
    <p:extLst>
      <p:ext uri="{BB962C8B-B14F-4D97-AF65-F5344CB8AC3E}">
        <p14:creationId xmlns:p14="http://schemas.microsoft.com/office/powerpoint/2010/main" val="812594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ea typeface="Times New Roman" panose="02020603050405020304" pitchFamily="18" charset="0"/>
              </a:rPr>
              <a:t>Blazor</a:t>
            </a:r>
            <a:r>
              <a:rPr lang="en-US" sz="1200" dirty="0">
                <a:solidFill>
                  <a:srgbClr val="000000"/>
                </a:solidFill>
                <a:ea typeface="Times New Roman" panose="02020603050405020304" pitchFamily="18" charset="0"/>
              </a:rPr>
              <a:t> Hybrid apps have full access to the .NET MAUI abstractions and the native device features. This makes it easy to do native things that can be difficult or impossible on the web alone. You can do things like call native API's, access the file system, make phone calls, format the c: drive! OK please don’t do that, but you get my point!  </a:t>
            </a:r>
          </a:p>
          <a:p>
            <a:endParaRPr lang="en-NL" dirty="0"/>
          </a:p>
          <a:p>
            <a:r>
              <a:rPr lang="en-NL" dirty="0"/>
              <a:t>Important to highlight here again, Blazor runs as a .NET app. No server or WebAssembly, it’s a .NET app already talking to .NET APIs to enable device functionalities. T</a:t>
            </a:r>
            <a:r>
              <a:rPr lang="en-GB" dirty="0"/>
              <a:t>h</a:t>
            </a:r>
            <a:r>
              <a:rPr lang="en-NL" dirty="0"/>
              <a:t>ere is no difference in performance or behavior from using this with .NET MAUI directly.</a:t>
            </a:r>
          </a:p>
        </p:txBody>
      </p:sp>
      <p:sp>
        <p:nvSpPr>
          <p:cNvPr id="4" name="Slide Number Placeholder 3"/>
          <p:cNvSpPr>
            <a:spLocks noGrp="1"/>
          </p:cNvSpPr>
          <p:nvPr>
            <p:ph type="sldNum" sz="quarter" idx="5"/>
          </p:nvPr>
        </p:nvSpPr>
        <p:spPr/>
        <p:txBody>
          <a:bodyPr/>
          <a:lstStyle/>
          <a:p>
            <a:fld id="{C488A32A-B4BC-422D-BB75-88390DF2CFEC}" type="slidenum">
              <a:rPr lang="en-US" smtClean="0"/>
              <a:t>2</a:t>
            </a:fld>
            <a:endParaRPr lang="en-US"/>
          </a:p>
        </p:txBody>
      </p:sp>
    </p:spTree>
    <p:extLst>
      <p:ext uri="{BB962C8B-B14F-4D97-AF65-F5344CB8AC3E}">
        <p14:creationId xmlns:p14="http://schemas.microsoft.com/office/powerpoint/2010/main" val="123953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MAUI offers a simple way to access native APIs from shared code. This integrates super easily with </a:t>
            </a:r>
            <a:r>
              <a:rPr lang="en-US" dirty="0" err="1"/>
              <a:t>Blazor</a:t>
            </a:r>
            <a:r>
              <a:rPr lang="en-US" dirty="0"/>
              <a:t> so you can leverage the platform features in your app.</a:t>
            </a:r>
          </a:p>
          <a:p>
            <a:r>
              <a:rPr lang="en-US" dirty="0"/>
              <a:t>Here is a sample of some of them.</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8/22/24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1842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There are two ways of consuming these APIs. You can use the static implementation and just call on that directly as shown here.</a:t>
            </a:r>
          </a:p>
        </p:txBody>
      </p:sp>
      <p:sp>
        <p:nvSpPr>
          <p:cNvPr id="4" name="Slide Number Placeholder 3"/>
          <p:cNvSpPr>
            <a:spLocks noGrp="1"/>
          </p:cNvSpPr>
          <p:nvPr>
            <p:ph type="sldNum" sz="quarter" idx="5"/>
          </p:nvPr>
        </p:nvSpPr>
        <p:spPr/>
        <p:txBody>
          <a:bodyPr/>
          <a:lstStyle/>
          <a:p>
            <a:fld id="{C488A32A-B4BC-422D-BB75-88390DF2CFEC}" type="slidenum">
              <a:rPr lang="en-US" smtClean="0"/>
              <a:t>4</a:t>
            </a:fld>
            <a:endParaRPr lang="en-US"/>
          </a:p>
        </p:txBody>
      </p:sp>
    </p:spTree>
    <p:extLst>
      <p:ext uri="{BB962C8B-B14F-4D97-AF65-F5344CB8AC3E}">
        <p14:creationId xmlns:p14="http://schemas.microsoft.com/office/powerpoint/2010/main" val="3887229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Or you can also use these APIs trough dependency injection. First register the service in the MauiProgram.cs. By doing it like this it will use lazy loading so the concrete service is only </a:t>
            </a:r>
            <a:r>
              <a:rPr lang="en-GB" dirty="0"/>
              <a:t>instantiated</a:t>
            </a:r>
            <a:r>
              <a:rPr lang="en-NL" dirty="0"/>
              <a:t> when needed.</a:t>
            </a:r>
          </a:p>
        </p:txBody>
      </p:sp>
      <p:sp>
        <p:nvSpPr>
          <p:cNvPr id="4" name="Slide Number Placeholder 3"/>
          <p:cNvSpPr>
            <a:spLocks noGrp="1"/>
          </p:cNvSpPr>
          <p:nvPr>
            <p:ph type="sldNum" sz="quarter" idx="5"/>
          </p:nvPr>
        </p:nvSpPr>
        <p:spPr/>
        <p:txBody>
          <a:bodyPr/>
          <a:lstStyle/>
          <a:p>
            <a:fld id="{C488A32A-B4BC-422D-BB75-88390DF2CFEC}" type="slidenum">
              <a:rPr lang="en-US" smtClean="0"/>
              <a:t>5</a:t>
            </a:fld>
            <a:endParaRPr lang="en-US"/>
          </a:p>
        </p:txBody>
      </p:sp>
    </p:spTree>
    <p:extLst>
      <p:ext uri="{BB962C8B-B14F-4D97-AF65-F5344CB8AC3E}">
        <p14:creationId xmlns:p14="http://schemas.microsoft.com/office/powerpoint/2010/main" val="1221633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E3DE7-CA3A-8A44-99D9-143ABD67AF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DA21EF-DEED-A5AF-0E32-303C1256F0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6A5F2-793D-1B73-B8B2-D40511296605}"/>
              </a:ext>
            </a:extLst>
          </p:cNvPr>
          <p:cNvSpPr>
            <a:spLocks noGrp="1"/>
          </p:cNvSpPr>
          <p:nvPr>
            <p:ph type="body" idx="1"/>
          </p:nvPr>
        </p:nvSpPr>
        <p:spPr/>
        <p:txBody>
          <a:bodyPr/>
          <a:lstStyle/>
          <a:p>
            <a:r>
              <a:rPr lang="en-US" dirty="0"/>
              <a:t>Then you can inject the </a:t>
            </a:r>
            <a:r>
              <a:rPr lang="en-US" dirty="0" err="1"/>
              <a:t>depency</a:t>
            </a:r>
            <a:r>
              <a:rPr lang="en-US" dirty="0"/>
              <a:t> where you want and make the calls on it. In this case to get the current location of the device.</a:t>
            </a:r>
            <a:endParaRPr lang="en-NL" dirty="0"/>
          </a:p>
        </p:txBody>
      </p:sp>
      <p:sp>
        <p:nvSpPr>
          <p:cNvPr id="4" name="Slide Number Placeholder 3">
            <a:extLst>
              <a:ext uri="{FF2B5EF4-FFF2-40B4-BE49-F238E27FC236}">
                <a16:creationId xmlns:a16="http://schemas.microsoft.com/office/drawing/2014/main" id="{44454C16-0CC9-C963-DA94-BF9906FB14DC}"/>
              </a:ext>
            </a:extLst>
          </p:cNvPr>
          <p:cNvSpPr>
            <a:spLocks noGrp="1"/>
          </p:cNvSpPr>
          <p:nvPr>
            <p:ph type="sldNum" sz="quarter" idx="5"/>
          </p:nvPr>
        </p:nvSpPr>
        <p:spPr/>
        <p:txBody>
          <a:bodyPr/>
          <a:lstStyle/>
          <a:p>
            <a:fld id="{C488A32A-B4BC-422D-BB75-88390DF2CFEC}" type="slidenum">
              <a:rPr lang="en-US" smtClean="0"/>
              <a:t>6</a:t>
            </a:fld>
            <a:endParaRPr lang="en-US"/>
          </a:p>
        </p:txBody>
      </p:sp>
    </p:spTree>
    <p:extLst>
      <p:ext uri="{BB962C8B-B14F-4D97-AF65-F5344CB8AC3E}">
        <p14:creationId xmlns:p14="http://schemas.microsoft.com/office/powerpoint/2010/main" val="1595756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Some examples of what you can do in your Blazor Hybrid app can be seen here. And these are exactly the scenarios that we will implement in our MonkeyFinderHybrid app!</a:t>
            </a:r>
          </a:p>
        </p:txBody>
      </p:sp>
      <p:sp>
        <p:nvSpPr>
          <p:cNvPr id="4" name="Slide Number Placeholder 3"/>
          <p:cNvSpPr>
            <a:spLocks noGrp="1"/>
          </p:cNvSpPr>
          <p:nvPr>
            <p:ph type="sldNum" sz="quarter" idx="5"/>
          </p:nvPr>
        </p:nvSpPr>
        <p:spPr/>
        <p:txBody>
          <a:bodyPr/>
          <a:lstStyle/>
          <a:p>
            <a:fld id="{C488A32A-B4BC-422D-BB75-88390DF2CFEC}" type="slidenum">
              <a:rPr lang="en-US" smtClean="0"/>
              <a:t>7</a:t>
            </a:fld>
            <a:endParaRPr lang="en-US"/>
          </a:p>
        </p:txBody>
      </p:sp>
    </p:spTree>
    <p:extLst>
      <p:ext uri="{BB962C8B-B14F-4D97-AF65-F5344CB8AC3E}">
        <p14:creationId xmlns:p14="http://schemas.microsoft.com/office/powerpoint/2010/main" val="68983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03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3236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88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14103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11640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91463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89998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16494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4545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93175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60343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436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355294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37272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77172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2639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59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397470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2070648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1082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34879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70489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2589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65202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02594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8/22/24</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694518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ka.ms/blazor-hybrid-worksho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p:txBody>
          <a:bodyPr/>
          <a:lstStyle/>
          <a:p>
            <a:r>
              <a:rPr lang="en-US" dirty="0"/>
              <a:t>Build Native Cross-Platform apps with .NET MAUI &amp; </a:t>
            </a:r>
            <a:r>
              <a:rPr lang="en-US" dirty="0" err="1"/>
              <a:t>Blazor</a:t>
            </a:r>
            <a:r>
              <a:rPr lang="en-US" dirty="0"/>
              <a:t> Hybrid Workshop</a:t>
            </a:r>
          </a:p>
        </p:txBody>
      </p:sp>
      <p:sp>
        <p:nvSpPr>
          <p:cNvPr id="3" name="Text Placeholder 2">
            <a:extLst>
              <a:ext uri="{FF2B5EF4-FFF2-40B4-BE49-F238E27FC236}">
                <a16:creationId xmlns:a16="http://schemas.microsoft.com/office/drawing/2014/main" id="{FF3F7C2D-A756-3A56-630E-512356E7CEE9}"/>
              </a:ext>
            </a:extLst>
          </p:cNvPr>
          <p:cNvSpPr>
            <a:spLocks noGrp="1"/>
          </p:cNvSpPr>
          <p:nvPr>
            <p:ph type="body" idx="1"/>
          </p:nvPr>
        </p:nvSpPr>
        <p:spPr/>
        <p:txBody>
          <a:bodyPr/>
          <a:lstStyle/>
          <a:p>
            <a:r>
              <a:rPr lang="en-US" dirty="0"/>
              <a:t>Part 4 – Platform Features</a:t>
            </a:r>
          </a:p>
        </p:txBody>
      </p:sp>
    </p:spTree>
    <p:extLst>
      <p:ext uri="{BB962C8B-B14F-4D97-AF65-F5344CB8AC3E}">
        <p14:creationId xmlns:p14="http://schemas.microsoft.com/office/powerpoint/2010/main" val="2919931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7F51B-9F10-EBB1-7B08-0794A60AB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CC9A05-014A-8131-AAD6-B391F0EF6110}"/>
              </a:ext>
            </a:extLst>
          </p:cNvPr>
          <p:cNvSpPr>
            <a:spLocks noGrp="1"/>
          </p:cNvSpPr>
          <p:nvPr>
            <p:ph type="title"/>
          </p:nvPr>
        </p:nvSpPr>
        <p:spPr/>
        <p:txBody>
          <a:bodyPr/>
          <a:lstStyle/>
          <a:p>
            <a:r>
              <a:rPr lang="en-US" dirty="0"/>
              <a:t>Accessing Platform Features</a:t>
            </a:r>
          </a:p>
        </p:txBody>
      </p:sp>
      <p:sp>
        <p:nvSpPr>
          <p:cNvPr id="3" name="Content Placeholder 2">
            <a:extLst>
              <a:ext uri="{FF2B5EF4-FFF2-40B4-BE49-F238E27FC236}">
                <a16:creationId xmlns:a16="http://schemas.microsoft.com/office/drawing/2014/main" id="{615B736A-DD20-74B4-8CF2-6ECD8E71E2AD}"/>
              </a:ext>
            </a:extLst>
          </p:cNvPr>
          <p:cNvSpPr>
            <a:spLocks noGrp="1"/>
          </p:cNvSpPr>
          <p:nvPr>
            <p:ph idx="1"/>
          </p:nvPr>
        </p:nvSpPr>
        <p:spPr/>
        <p:txBody>
          <a:bodyPr/>
          <a:lstStyle/>
          <a:p>
            <a:r>
              <a:rPr lang="en-US" dirty="0"/>
              <a:t>Deep integration with the apps on a platform</a:t>
            </a:r>
          </a:p>
          <a:p>
            <a:r>
              <a:rPr lang="en-US" dirty="0"/>
              <a:t>No browser sandbox!</a:t>
            </a:r>
          </a:p>
          <a:p>
            <a:r>
              <a:rPr lang="en-US" dirty="0"/>
              <a:t>Still limited to the app sandbox</a:t>
            </a:r>
          </a:p>
          <a:p>
            <a:pPr lvl="1"/>
            <a:r>
              <a:rPr lang="en-US" dirty="0"/>
              <a:t>Including permissions</a:t>
            </a:r>
          </a:p>
          <a:p>
            <a:r>
              <a:rPr lang="en-US" dirty="0"/>
              <a:t>No performance loss or different behavior than .NET MAUI</a:t>
            </a:r>
          </a:p>
          <a:p>
            <a:pPr lvl="1"/>
            <a:r>
              <a:rPr lang="en-US" dirty="0" err="1"/>
              <a:t>Blazor</a:t>
            </a:r>
            <a:r>
              <a:rPr lang="en-US" dirty="0"/>
              <a:t> is a .NET app talking to .NET APIs</a:t>
            </a:r>
          </a:p>
          <a:p>
            <a:endParaRPr lang="en-US" dirty="0"/>
          </a:p>
        </p:txBody>
      </p:sp>
    </p:spTree>
    <p:extLst>
      <p:ext uri="{BB962C8B-B14F-4D97-AF65-F5344CB8AC3E}">
        <p14:creationId xmlns:p14="http://schemas.microsoft.com/office/powerpoint/2010/main" val="1866881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6483490" y="6372777"/>
            <a:ext cx="5708511" cy="514825"/>
          </a:xfrm>
          <a:prstGeom prst="rect">
            <a:avLst/>
          </a:prstGeom>
        </p:spPr>
        <p:txBody>
          <a:bodyPr vert="horz" wrap="square" lIns="146263" tIns="91413" rIns="146263" bIns="91413"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222"/>
            <a:r>
              <a:rPr lang="en-US" sz="1765" spc="-99">
                <a:solidFill>
                  <a:srgbClr val="FFFFFF"/>
                </a:solidFill>
                <a:latin typeface="Segoe UI Light"/>
              </a:rPr>
              <a:t>aka.ms/</a:t>
            </a:r>
            <a:r>
              <a:rPr lang="en-US" sz="1765" spc="-99" err="1">
                <a:solidFill>
                  <a:srgbClr val="FFFFFF"/>
                </a:solidFill>
                <a:latin typeface="Segoe UI Light"/>
              </a:rPr>
              <a:t>xamarinessentials</a:t>
            </a:r>
            <a:endParaRPr lang="en-US" sz="1765" spc="-99">
              <a:solidFill>
                <a:srgbClr val="FFFFFF"/>
              </a:solidFill>
              <a:latin typeface="Segoe UI Light"/>
            </a:endParaRPr>
          </a:p>
        </p:txBody>
      </p:sp>
      <p:sp>
        <p:nvSpPr>
          <p:cNvPr id="11" name="TextBox 10">
            <a:extLst>
              <a:ext uri="{FF2B5EF4-FFF2-40B4-BE49-F238E27FC236}">
                <a16:creationId xmlns:a16="http://schemas.microsoft.com/office/drawing/2014/main" id="{619AEEEB-2A17-4D7A-B72F-276AF61A342C}"/>
              </a:ext>
            </a:extLst>
          </p:cNvPr>
          <p:cNvSpPr txBox="1"/>
          <p:nvPr/>
        </p:nvSpPr>
        <p:spPr>
          <a:xfrm>
            <a:off x="224899" y="1793714"/>
            <a:ext cx="1636459"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740197" y="2747273"/>
            <a:ext cx="1969884"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7990844" y="1628418"/>
            <a:ext cx="1893004"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030516" y="3803902"/>
            <a:ext cx="1851262"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8922236" y="3260449"/>
            <a:ext cx="2899626"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667696" y="1511582"/>
            <a:ext cx="2405131"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235961" y="4646297"/>
            <a:ext cx="2277724"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112329" y="3904946"/>
            <a:ext cx="1311114"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327390" y="2187695"/>
            <a:ext cx="1657363"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9934541" y="4302901"/>
            <a:ext cx="1569966"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040854" y="5477514"/>
            <a:ext cx="2008356"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346162" y="4996890"/>
            <a:ext cx="2113577"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401563" y="3645611"/>
            <a:ext cx="1075408"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4890895" y="5594542"/>
            <a:ext cx="1841964"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100836" y="5544637"/>
            <a:ext cx="1819202"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095328" y="2256878"/>
            <a:ext cx="1766367"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7960869" y="2596902"/>
            <a:ext cx="2348256"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371690" y="3072903"/>
            <a:ext cx="2064461"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742969" y="4729942"/>
            <a:ext cx="1940261"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416933" y="1356795"/>
            <a:ext cx="910299"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err="1">
                <a:solidFill>
                  <a:srgbClr val="4F12A4"/>
                </a:solidFill>
                <a:latin typeface="Segoe UI"/>
              </a:rPr>
              <a:t>Sms</a:t>
            </a:r>
            <a:endParaRPr lang="en-US" sz="2353">
              <a:solidFill>
                <a:srgbClr val="4F12A4"/>
              </a:solidFill>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695858" y="5037702"/>
            <a:ext cx="2293883"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2784289" y="5963042"/>
            <a:ext cx="1583560" cy="615516"/>
          </a:xfrm>
          <a:prstGeom prst="rect">
            <a:avLst/>
          </a:prstGeom>
          <a:noFill/>
        </p:spPr>
        <p:txBody>
          <a:bodyPr wrap="none" lIns="179285" tIns="143428" rIns="179285" bIns="143428" rtlCol="0">
            <a:spAutoFit/>
          </a:bodyPr>
          <a:lstStyle/>
          <a:p>
            <a:pPr defTabSz="914437" eaLnBrk="0" hangingPunct="0">
              <a:lnSpc>
                <a:spcPct val="90000"/>
              </a:lnSpc>
              <a:spcAft>
                <a:spcPts val="588"/>
              </a:spcAft>
            </a:pPr>
            <a:r>
              <a:rPr lang="en-US" sz="2353">
                <a:solidFill>
                  <a:srgbClr val="4F12A4"/>
                </a:solidFill>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7200" y="1798612"/>
            <a:ext cx="3454400" cy="3403600"/>
          </a:xfrm>
          <a:prstGeom prst="rect">
            <a:avLst/>
          </a:prstGeom>
        </p:spPr>
      </p:pic>
      <p:sp>
        <p:nvSpPr>
          <p:cNvPr id="4" name="Title 3">
            <a:extLst>
              <a:ext uri="{FF2B5EF4-FFF2-40B4-BE49-F238E27FC236}">
                <a16:creationId xmlns:a16="http://schemas.microsoft.com/office/drawing/2014/main" id="{59B6919D-374F-4AB9-BB95-F2F9E90F14A2}"/>
              </a:ext>
            </a:extLst>
          </p:cNvPr>
          <p:cNvSpPr>
            <a:spLocks noGrp="1"/>
          </p:cNvSpPr>
          <p:nvPr>
            <p:ph type="title"/>
          </p:nvPr>
        </p:nvSpPr>
        <p:spPr/>
        <p:txBody>
          <a:bodyPr/>
          <a:lstStyle/>
          <a:p>
            <a:r>
              <a:rPr lang="en-US" dirty="0"/>
              <a:t>.NET MAUI Has Got You Covered!</a:t>
            </a:r>
          </a:p>
        </p:txBody>
      </p:sp>
    </p:spTree>
    <p:extLst>
      <p:ext uri="{BB962C8B-B14F-4D97-AF65-F5344CB8AC3E}">
        <p14:creationId xmlns:p14="http://schemas.microsoft.com/office/powerpoint/2010/main" val="122584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E095-0409-D9AB-A63E-A84CC691A2B1}"/>
              </a:ext>
            </a:extLst>
          </p:cNvPr>
          <p:cNvSpPr>
            <a:spLocks noGrp="1"/>
          </p:cNvSpPr>
          <p:nvPr>
            <p:ph type="title"/>
          </p:nvPr>
        </p:nvSpPr>
        <p:spPr/>
        <p:txBody>
          <a:bodyPr/>
          <a:lstStyle/>
          <a:p>
            <a:r>
              <a:rPr lang="en-NL" dirty="0"/>
              <a:t>Static Usage</a:t>
            </a:r>
          </a:p>
        </p:txBody>
      </p:sp>
      <p:pic>
        <p:nvPicPr>
          <p:cNvPr id="3" name="Picture 2">
            <a:extLst>
              <a:ext uri="{FF2B5EF4-FFF2-40B4-BE49-F238E27FC236}">
                <a16:creationId xmlns:a16="http://schemas.microsoft.com/office/drawing/2014/main" id="{A241EBA4-E966-B721-F8E5-C36492C48C6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4" name="TextBox 3">
            <a:extLst>
              <a:ext uri="{FF2B5EF4-FFF2-40B4-BE49-F238E27FC236}">
                <a16:creationId xmlns:a16="http://schemas.microsoft.com/office/drawing/2014/main" id="{E0FB8790-D30E-40D2-C5CC-5E83A4B6B752}"/>
              </a:ext>
            </a:extLst>
          </p:cNvPr>
          <p:cNvSpPr txBox="1"/>
          <p:nvPr/>
        </p:nvSpPr>
        <p:spPr>
          <a:xfrm>
            <a:off x="1651559" y="2967349"/>
            <a:ext cx="8004313" cy="2031325"/>
          </a:xfrm>
          <a:prstGeom prst="rect">
            <a:avLst/>
          </a:prstGeom>
          <a:noFill/>
        </p:spPr>
        <p:txBody>
          <a:bodyPr wrap="square">
            <a:spAutoFit/>
          </a:bodyPr>
          <a:lstStyle/>
          <a:p>
            <a:r>
              <a:rPr lang="en-US" sz="1800" dirty="0">
                <a:solidFill>
                  <a:srgbClr val="00B050"/>
                </a:solidFill>
                <a:latin typeface="Consolas" panose="020B0609020204030204" pitchFamily="49" charset="0"/>
                <a:cs typeface="Consolas" panose="020B0609020204030204" pitchFamily="49" charset="0"/>
              </a:rPr>
              <a:t>// </a:t>
            </a:r>
            <a:r>
              <a:rPr lang="en-US" sz="1800" dirty="0" err="1">
                <a:solidFill>
                  <a:srgbClr val="00B050"/>
                </a:solidFill>
                <a:latin typeface="Consolas" panose="020B0609020204030204" pitchFamily="49" charset="0"/>
                <a:cs typeface="Consolas" panose="020B0609020204030204" pitchFamily="49" charset="0"/>
              </a:rPr>
              <a:t>OptionsPage.razor</a:t>
            </a:r>
            <a:endParaRPr lang="en-US" sz="1800" dirty="0">
              <a:solidFill>
                <a:srgbClr val="00B050"/>
              </a:solidFill>
              <a:latin typeface="Consolas" panose="020B0609020204030204" pitchFamily="49" charset="0"/>
              <a:cs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var</a:t>
            </a:r>
            <a:r>
              <a:rPr lang="en-US" dirty="0">
                <a:solidFill>
                  <a:srgbClr val="DCDCAA"/>
                </a:solidFill>
                <a:latin typeface="Consolas" panose="020B0609020204030204" pitchFamily="49" charset="0"/>
                <a:cs typeface="Consolas" panose="020B0609020204030204" pitchFamily="49" charset="0"/>
              </a:rPr>
              <a:t> </a:t>
            </a:r>
            <a:r>
              <a:rPr lang="en-US" dirty="0" err="1">
                <a:solidFill>
                  <a:srgbClr val="9CDCFE"/>
                </a:solidFill>
                <a:latin typeface="Consolas" panose="020B0609020204030204" pitchFamily="49" charset="0"/>
                <a:cs typeface="Consolas" panose="020B0609020204030204" pitchFamily="49" charset="0"/>
              </a:rPr>
              <a:t>hasInternet</a:t>
            </a:r>
            <a:r>
              <a:rPr lang="en-US" dirty="0">
                <a:solidFill>
                  <a:srgbClr val="DCDCAA"/>
                </a:solidFill>
                <a:latin typeface="Consolas" panose="020B0609020204030204" pitchFamily="49" charset="0"/>
                <a:cs typeface="Consolas" panose="020B0609020204030204" pitchFamily="49" charset="0"/>
              </a:rPr>
              <a:t> </a:t>
            </a:r>
            <a:r>
              <a:rPr lang="en-US" dirty="0">
                <a:solidFill>
                  <a:srgbClr val="D4D4D4"/>
                </a:solidFill>
                <a:latin typeface="Consolas" panose="020B0609020204030204" pitchFamily="49" charset="0"/>
                <a:cs typeface="Consolas" panose="020B0609020204030204" pitchFamily="49" charset="0"/>
              </a:rPr>
              <a:t>=</a:t>
            </a:r>
          </a:p>
          <a:p>
            <a:r>
              <a:rPr lang="en-US" dirty="0">
                <a:solidFill>
                  <a:srgbClr val="DCDCAA"/>
                </a:solidFill>
                <a:latin typeface="Consolas" panose="020B0609020204030204" pitchFamily="49" charset="0"/>
                <a:cs typeface="Consolas" panose="020B0609020204030204" pitchFamily="49" charset="0"/>
              </a:rPr>
              <a:t> </a:t>
            </a:r>
            <a:r>
              <a:rPr lang="en-US" dirty="0" err="1">
                <a:solidFill>
                  <a:srgbClr val="9CDCFE"/>
                </a:solidFill>
                <a:latin typeface="Consolas" panose="020B0609020204030204" pitchFamily="49" charset="0"/>
                <a:cs typeface="Consolas" panose="020B0609020204030204" pitchFamily="49" charset="0"/>
              </a:rPr>
              <a:t>Connectivity</a:t>
            </a:r>
            <a:r>
              <a:rPr lang="en-US" dirty="0" err="1">
                <a:solidFill>
                  <a:srgbClr val="DCDCAA"/>
                </a:solidFill>
                <a:latin typeface="Consolas" panose="020B0609020204030204" pitchFamily="49" charset="0"/>
                <a:cs typeface="Consolas" panose="020B0609020204030204" pitchFamily="49" charset="0"/>
              </a:rPr>
              <a:t>.</a:t>
            </a:r>
            <a:r>
              <a:rPr lang="en-US" dirty="0" err="1">
                <a:solidFill>
                  <a:srgbClr val="9CDCFE"/>
                </a:solidFill>
                <a:latin typeface="Consolas" panose="020B0609020204030204" pitchFamily="49" charset="0"/>
                <a:cs typeface="Consolas" panose="020B0609020204030204" pitchFamily="49" charset="0"/>
              </a:rPr>
              <a:t>Current</a:t>
            </a:r>
            <a:r>
              <a:rPr lang="en-US" dirty="0" err="1">
                <a:solidFill>
                  <a:srgbClr val="DCDCAA"/>
                </a:solidFill>
                <a:latin typeface="Consolas" panose="020B0609020204030204" pitchFamily="49" charset="0"/>
                <a:cs typeface="Consolas" panose="020B0609020204030204" pitchFamily="49" charset="0"/>
              </a:rPr>
              <a:t>.NetworkAccess</a:t>
            </a:r>
            <a:r>
              <a:rPr lang="en-US" dirty="0">
                <a:solidFill>
                  <a:srgbClr val="DCDCAA"/>
                </a:solidFill>
                <a:latin typeface="Consolas" panose="020B0609020204030204" pitchFamily="49" charset="0"/>
                <a:cs typeface="Consolas" panose="020B0609020204030204" pitchFamily="49" charset="0"/>
              </a:rPr>
              <a:t> </a:t>
            </a:r>
            <a:r>
              <a:rPr lang="en-US" dirty="0">
                <a:solidFill>
                  <a:srgbClr val="D4D4D4"/>
                </a:solidFill>
                <a:latin typeface="Consolas" panose="020B0609020204030204" pitchFamily="49" charset="0"/>
                <a:cs typeface="Consolas" panose="020B0609020204030204" pitchFamily="49" charset="0"/>
              </a:rPr>
              <a:t>==</a:t>
            </a:r>
            <a:r>
              <a:rPr lang="en-US" dirty="0">
                <a:solidFill>
                  <a:srgbClr val="DCDCAA"/>
                </a:solidFill>
                <a:latin typeface="Consolas" panose="020B0609020204030204" pitchFamily="49" charset="0"/>
                <a:cs typeface="Consolas" panose="020B0609020204030204" pitchFamily="49" charset="0"/>
              </a:rPr>
              <a:t> </a:t>
            </a:r>
            <a:r>
              <a:rPr lang="en-US" dirty="0" err="1">
                <a:solidFill>
                  <a:srgbClr val="9CDCFE"/>
                </a:solidFill>
                <a:latin typeface="Consolas" panose="020B0609020204030204" pitchFamily="49" charset="0"/>
                <a:cs typeface="Consolas" panose="020B0609020204030204" pitchFamily="49" charset="0"/>
              </a:rPr>
              <a:t>NetworkAccess</a:t>
            </a:r>
            <a:r>
              <a:rPr lang="en-US" dirty="0" err="1">
                <a:solidFill>
                  <a:srgbClr val="DCDCAA"/>
                </a:solidFill>
                <a:latin typeface="Consolas" panose="020B0609020204030204" pitchFamily="49" charset="0"/>
                <a:cs typeface="Consolas" panose="020B0609020204030204" pitchFamily="49" charset="0"/>
              </a:rPr>
              <a:t>.Internet</a:t>
            </a:r>
            <a:r>
              <a:rPr lang="en-US" dirty="0">
                <a:solidFill>
                  <a:srgbClr val="D4D4D4"/>
                </a:solidFill>
                <a:latin typeface="Consolas" panose="020B0609020204030204" pitchFamily="49" charset="0"/>
                <a:cs typeface="Consolas" panose="020B0609020204030204" pitchFamily="49" charset="0"/>
              </a:rPr>
              <a:t>;</a:t>
            </a:r>
          </a:p>
          <a:p>
            <a:endParaRPr lang="en-US" dirty="0">
              <a:solidFill>
                <a:srgbClr val="DCDCAA"/>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var</a:t>
            </a:r>
            <a:r>
              <a:rPr lang="en-US" dirty="0">
                <a:solidFill>
                  <a:srgbClr val="DCDCAA"/>
                </a:solidFill>
                <a:latin typeface="Consolas" panose="020B0609020204030204" pitchFamily="49" charset="0"/>
                <a:cs typeface="Consolas" panose="020B0609020204030204" pitchFamily="49" charset="0"/>
              </a:rPr>
              <a:t> </a:t>
            </a:r>
            <a:r>
              <a:rPr lang="en-US" dirty="0" err="1">
                <a:solidFill>
                  <a:srgbClr val="9CDCFE"/>
                </a:solidFill>
                <a:latin typeface="Consolas" panose="020B0609020204030204" pitchFamily="49" charset="0"/>
                <a:cs typeface="Consolas" panose="020B0609020204030204" pitchFamily="49" charset="0"/>
              </a:rPr>
              <a:t>internetType</a:t>
            </a:r>
            <a:r>
              <a:rPr lang="en-US" dirty="0">
                <a:solidFill>
                  <a:srgbClr val="DCDCAA"/>
                </a:solidFill>
                <a:latin typeface="Consolas" panose="020B0609020204030204" pitchFamily="49" charset="0"/>
                <a:cs typeface="Consolas" panose="020B0609020204030204" pitchFamily="49" charset="0"/>
              </a:rPr>
              <a:t> </a:t>
            </a:r>
            <a:r>
              <a:rPr lang="en-US" dirty="0">
                <a:solidFill>
                  <a:srgbClr val="D4D4D4"/>
                </a:solidFill>
                <a:latin typeface="Consolas" panose="020B0609020204030204" pitchFamily="49" charset="0"/>
                <a:cs typeface="Consolas" panose="020B0609020204030204" pitchFamily="49" charset="0"/>
              </a:rPr>
              <a:t>=</a:t>
            </a:r>
            <a:r>
              <a:rPr lang="en-US" dirty="0">
                <a:solidFill>
                  <a:srgbClr val="DCDCAA"/>
                </a:solidFill>
                <a:latin typeface="Consolas" panose="020B0609020204030204" pitchFamily="49" charset="0"/>
                <a:cs typeface="Consolas" panose="020B0609020204030204" pitchFamily="49" charset="0"/>
              </a:rPr>
              <a:t>            </a:t>
            </a:r>
          </a:p>
          <a:p>
            <a:r>
              <a:rPr lang="en-US" dirty="0">
                <a:solidFill>
                  <a:srgbClr val="DCDCAA"/>
                </a:solidFill>
                <a:latin typeface="Consolas" panose="020B0609020204030204" pitchFamily="49" charset="0"/>
                <a:cs typeface="Consolas" panose="020B0609020204030204" pitchFamily="49" charset="0"/>
              </a:rPr>
              <a:t> </a:t>
            </a:r>
            <a:r>
              <a:rPr lang="en-US" dirty="0" err="1">
                <a:solidFill>
                  <a:srgbClr val="9CDCFE"/>
                </a:solidFill>
                <a:latin typeface="Consolas" panose="020B0609020204030204" pitchFamily="49" charset="0"/>
                <a:cs typeface="Consolas" panose="020B0609020204030204" pitchFamily="49" charset="0"/>
              </a:rPr>
              <a:t>Connectivity</a:t>
            </a:r>
            <a:r>
              <a:rPr lang="en-US" dirty="0" err="1">
                <a:solidFill>
                  <a:srgbClr val="DCDCAA"/>
                </a:solidFill>
                <a:latin typeface="Consolas" panose="020B0609020204030204" pitchFamily="49" charset="0"/>
                <a:cs typeface="Consolas" panose="020B0609020204030204" pitchFamily="49" charset="0"/>
              </a:rPr>
              <a:t>.</a:t>
            </a:r>
            <a:r>
              <a:rPr lang="en-US" dirty="0" err="1">
                <a:solidFill>
                  <a:srgbClr val="9CDCFE"/>
                </a:solidFill>
                <a:latin typeface="Consolas" panose="020B0609020204030204" pitchFamily="49" charset="0"/>
                <a:cs typeface="Consolas" panose="020B0609020204030204" pitchFamily="49" charset="0"/>
              </a:rPr>
              <a:t>Current</a:t>
            </a:r>
            <a:r>
              <a:rPr lang="en-US" dirty="0" err="1">
                <a:solidFill>
                  <a:srgbClr val="DCDCAA"/>
                </a:solidFill>
                <a:latin typeface="Consolas" panose="020B0609020204030204" pitchFamily="49" charset="0"/>
                <a:cs typeface="Consolas" panose="020B0609020204030204" pitchFamily="49" charset="0"/>
              </a:rPr>
              <a:t>.</a:t>
            </a:r>
            <a:r>
              <a:rPr lang="en-US" dirty="0" err="1">
                <a:solidFill>
                  <a:srgbClr val="9CDCFE"/>
                </a:solidFill>
                <a:latin typeface="Consolas" panose="020B0609020204030204" pitchFamily="49" charset="0"/>
                <a:cs typeface="Consolas" panose="020B0609020204030204" pitchFamily="49" charset="0"/>
              </a:rPr>
              <a:t>ConnectionProfiles</a:t>
            </a:r>
            <a:r>
              <a:rPr lang="en-US" dirty="0" err="1">
                <a:solidFill>
                  <a:srgbClr val="DCDCAA"/>
                </a:solidFill>
                <a:latin typeface="Consolas" panose="020B0609020204030204" pitchFamily="49" charset="0"/>
                <a:cs typeface="Consolas" panose="020B0609020204030204" pitchFamily="49" charset="0"/>
              </a:rPr>
              <a:t>.FirstOrDefault</a:t>
            </a:r>
            <a:r>
              <a:rPr lang="en-US" dirty="0">
                <a:solidFill>
                  <a:srgbClr val="D4D4D4"/>
                </a:solidFill>
                <a:latin typeface="Consolas" panose="020B0609020204030204" pitchFamily="49" charset="0"/>
                <a:cs typeface="Consolas" panose="020B0609020204030204" pitchFamily="49" charset="0"/>
              </a:rPr>
              <a:t>();</a:t>
            </a:r>
            <a:r>
              <a:rPr lang="en-US" dirty="0">
                <a:solidFill>
                  <a:srgbClr val="DCDCAA"/>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04420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289DF-C232-425B-1C85-87DB21A56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62462-BA83-6E61-DC1F-A6D95C068732}"/>
              </a:ext>
            </a:extLst>
          </p:cNvPr>
          <p:cNvSpPr>
            <a:spLocks noGrp="1"/>
          </p:cNvSpPr>
          <p:nvPr>
            <p:ph type="title"/>
          </p:nvPr>
        </p:nvSpPr>
        <p:spPr/>
        <p:txBody>
          <a:bodyPr/>
          <a:lstStyle/>
          <a:p>
            <a:r>
              <a:rPr lang="en-NL" dirty="0"/>
              <a:t>Dependency Injection</a:t>
            </a:r>
          </a:p>
        </p:txBody>
      </p:sp>
      <p:pic>
        <p:nvPicPr>
          <p:cNvPr id="3" name="Picture 2">
            <a:extLst>
              <a:ext uri="{FF2B5EF4-FFF2-40B4-BE49-F238E27FC236}">
                <a16:creationId xmlns:a16="http://schemas.microsoft.com/office/drawing/2014/main" id="{4CCA6292-AAA9-F4D2-4954-7F336F8EE9D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6" name="TextBox 5">
            <a:extLst>
              <a:ext uri="{FF2B5EF4-FFF2-40B4-BE49-F238E27FC236}">
                <a16:creationId xmlns:a16="http://schemas.microsoft.com/office/drawing/2014/main" id="{5AFB4D85-5ABB-FDA7-BCC2-AA371916092B}"/>
              </a:ext>
            </a:extLst>
          </p:cNvPr>
          <p:cNvSpPr txBox="1"/>
          <p:nvPr/>
        </p:nvSpPr>
        <p:spPr>
          <a:xfrm>
            <a:off x="1363337" y="2421046"/>
            <a:ext cx="8580757" cy="2893100"/>
          </a:xfrm>
          <a:prstGeom prst="rect">
            <a:avLst/>
          </a:prstGeom>
          <a:noFill/>
        </p:spPr>
        <p:txBody>
          <a:bodyPr wrap="square">
            <a:spAutoFit/>
          </a:bodyPr>
          <a:lstStyle/>
          <a:p>
            <a:r>
              <a:rPr lang="en-US" sz="1600" dirty="0">
                <a:solidFill>
                  <a:srgbClr val="00B050"/>
                </a:solidFill>
                <a:latin typeface="Consolas" panose="020B0609020204030204" pitchFamily="49" charset="0"/>
                <a:cs typeface="Consolas" panose="020B0609020204030204" pitchFamily="49" charset="0"/>
              </a:rPr>
              <a:t>// </a:t>
            </a:r>
            <a:r>
              <a:rPr lang="en-US" sz="1600" dirty="0" err="1">
                <a:solidFill>
                  <a:srgbClr val="00B050"/>
                </a:solidFill>
                <a:latin typeface="Consolas" panose="020B0609020204030204" pitchFamily="49" charset="0"/>
                <a:cs typeface="Consolas" panose="020B0609020204030204" pitchFamily="49" charset="0"/>
              </a:rPr>
              <a:t>MauiProgram.cs</a:t>
            </a:r>
            <a:endParaRPr lang="en-US" sz="1600" dirty="0">
              <a:solidFill>
                <a:srgbClr val="00B050"/>
              </a:solidFill>
              <a:latin typeface="Consolas" panose="020B0609020204030204" pitchFamily="49" charset="0"/>
              <a:cs typeface="Consolas" panose="020B0609020204030204" pitchFamily="49" charset="0"/>
            </a:endParaRPr>
          </a:p>
          <a:p>
            <a:endParaRPr lang="en-US" sz="1500" b="0" dirty="0">
              <a:solidFill>
                <a:srgbClr val="569CD6"/>
              </a:solidFill>
              <a:effectLst/>
              <a:latin typeface="Consolas" panose="020B0609020204030204" pitchFamily="49" charset="0"/>
            </a:endParaRPr>
          </a:p>
          <a:p>
            <a:r>
              <a:rPr lang="en-US" sz="1500" b="0" dirty="0">
                <a:solidFill>
                  <a:srgbClr val="569CD6"/>
                </a:solidFill>
                <a:effectLst/>
                <a:latin typeface="Consolas" panose="020B0609020204030204" pitchFamily="49" charset="0"/>
              </a:rPr>
              <a:t>public</a:t>
            </a:r>
            <a:r>
              <a:rPr lang="en-US" sz="1500" b="0" dirty="0">
                <a:solidFill>
                  <a:srgbClr val="D4D4D4"/>
                </a:solidFill>
                <a:effectLst/>
                <a:latin typeface="Consolas" panose="020B0609020204030204" pitchFamily="49" charset="0"/>
              </a:rPr>
              <a:t> </a:t>
            </a:r>
            <a:r>
              <a:rPr lang="en-US" sz="1500" b="0" dirty="0">
                <a:solidFill>
                  <a:srgbClr val="569CD6"/>
                </a:solidFill>
                <a:effectLst/>
                <a:latin typeface="Consolas" panose="020B0609020204030204" pitchFamily="49" charset="0"/>
              </a:rPr>
              <a:t>static</a:t>
            </a:r>
            <a:r>
              <a:rPr lang="en-US" sz="1500" b="0" dirty="0">
                <a:solidFill>
                  <a:srgbClr val="D4D4D4"/>
                </a:solidFill>
                <a:effectLst/>
                <a:latin typeface="Consolas" panose="020B0609020204030204" pitchFamily="49" charset="0"/>
              </a:rPr>
              <a:t> </a:t>
            </a:r>
            <a:r>
              <a:rPr lang="en-US" sz="1500" b="0" dirty="0" err="1">
                <a:solidFill>
                  <a:srgbClr val="4EC9B0"/>
                </a:solidFill>
                <a:effectLst/>
                <a:latin typeface="Consolas" panose="020B0609020204030204" pitchFamily="49" charset="0"/>
              </a:rPr>
              <a:t>MauiApp</a:t>
            </a:r>
            <a:r>
              <a:rPr lang="en-US" sz="1500" b="0" dirty="0">
                <a:solidFill>
                  <a:srgbClr val="D4D4D4"/>
                </a:solidFill>
                <a:effectLst/>
                <a:latin typeface="Consolas" panose="020B0609020204030204" pitchFamily="49" charset="0"/>
              </a:rPr>
              <a:t> </a:t>
            </a:r>
            <a:r>
              <a:rPr lang="en-US" sz="1500" b="0" dirty="0" err="1">
                <a:solidFill>
                  <a:srgbClr val="DCDCAA"/>
                </a:solidFill>
                <a:effectLst/>
                <a:latin typeface="Consolas" panose="020B0609020204030204" pitchFamily="49" charset="0"/>
              </a:rPr>
              <a:t>CreateMauiApp</a:t>
            </a:r>
            <a:r>
              <a:rPr lang="en-US" sz="1500" b="0" dirty="0">
                <a:solidFill>
                  <a:srgbClr val="D4D4D4"/>
                </a:solidFill>
                <a:effectLst/>
                <a:latin typeface="Consolas" panose="020B0609020204030204" pitchFamily="49" charset="0"/>
              </a:rPr>
              <a:t>()</a:t>
            </a:r>
          </a:p>
          <a:p>
            <a:r>
              <a:rPr lang="en-US" sz="1500" b="0" dirty="0">
                <a:solidFill>
                  <a:srgbClr val="D4D4D4"/>
                </a:solidFill>
                <a:effectLst/>
                <a:latin typeface="Consolas" panose="020B0609020204030204" pitchFamily="49" charset="0"/>
              </a:rPr>
              <a:t>{</a:t>
            </a:r>
          </a:p>
          <a:p>
            <a:r>
              <a:rPr lang="en-US" sz="1500" b="0" dirty="0">
                <a:solidFill>
                  <a:srgbClr val="D4D4D4"/>
                </a:solidFill>
                <a:effectLst/>
                <a:latin typeface="Consolas" panose="020B0609020204030204" pitchFamily="49" charset="0"/>
              </a:rPr>
              <a:t>    </a:t>
            </a:r>
            <a:r>
              <a:rPr lang="en-US" sz="1500" b="0" dirty="0">
                <a:solidFill>
                  <a:srgbClr val="569CD6"/>
                </a:solidFill>
                <a:effectLst/>
                <a:latin typeface="Consolas" panose="020B0609020204030204" pitchFamily="49" charset="0"/>
              </a:rPr>
              <a:t>var</a:t>
            </a:r>
            <a:r>
              <a:rPr lang="en-US" sz="1500" b="0" dirty="0">
                <a:solidFill>
                  <a:srgbClr val="D4D4D4"/>
                </a:solidFill>
                <a:effectLst/>
                <a:latin typeface="Consolas" panose="020B0609020204030204" pitchFamily="49" charset="0"/>
              </a:rPr>
              <a:t> </a:t>
            </a:r>
            <a:r>
              <a:rPr lang="en-US" sz="1500" b="0" dirty="0">
                <a:solidFill>
                  <a:srgbClr val="9CDCFE"/>
                </a:solidFill>
                <a:effectLst/>
                <a:latin typeface="Consolas" panose="020B0609020204030204" pitchFamily="49" charset="0"/>
              </a:rPr>
              <a:t>builder</a:t>
            </a:r>
            <a:r>
              <a:rPr lang="en-US" sz="1500" b="0" dirty="0">
                <a:solidFill>
                  <a:srgbClr val="D4D4D4"/>
                </a:solidFill>
                <a:effectLst/>
                <a:latin typeface="Consolas" panose="020B0609020204030204" pitchFamily="49" charset="0"/>
              </a:rPr>
              <a:t> = </a:t>
            </a:r>
            <a:r>
              <a:rPr lang="en-US" sz="1500" b="0" dirty="0" err="1">
                <a:solidFill>
                  <a:srgbClr val="4EC9B0"/>
                </a:solidFill>
                <a:effectLst/>
                <a:latin typeface="Consolas" panose="020B0609020204030204" pitchFamily="49" charset="0"/>
              </a:rPr>
              <a:t>MauiApp</a:t>
            </a:r>
            <a:r>
              <a:rPr lang="en-US" sz="1500" b="0" dirty="0" err="1">
                <a:solidFill>
                  <a:srgbClr val="D4D4D4"/>
                </a:solidFill>
                <a:effectLst/>
                <a:latin typeface="Consolas" panose="020B0609020204030204" pitchFamily="49" charset="0"/>
              </a:rPr>
              <a:t>.</a:t>
            </a:r>
            <a:r>
              <a:rPr lang="en-US" sz="1500" b="0" dirty="0" err="1">
                <a:solidFill>
                  <a:srgbClr val="DCDCAA"/>
                </a:solidFill>
                <a:effectLst/>
                <a:latin typeface="Consolas" panose="020B0609020204030204" pitchFamily="49" charset="0"/>
              </a:rPr>
              <a:t>CreateBuilder</a:t>
            </a:r>
            <a:r>
              <a:rPr lang="en-US" sz="1500" b="0" dirty="0">
                <a:solidFill>
                  <a:srgbClr val="D4D4D4"/>
                </a:solidFill>
                <a:effectLst/>
                <a:latin typeface="Consolas" panose="020B0609020204030204" pitchFamily="49" charset="0"/>
              </a:rPr>
              <a:t>();</a:t>
            </a:r>
          </a:p>
          <a:p>
            <a:endParaRPr lang="en-US" sz="1500" dirty="0">
              <a:solidFill>
                <a:srgbClr val="D4D4D4"/>
              </a:solidFill>
              <a:latin typeface="Consolas" panose="020B0609020204030204" pitchFamily="49" charset="0"/>
            </a:endParaRPr>
          </a:p>
          <a:p>
            <a:r>
              <a:rPr lang="en-US" sz="1500" dirty="0">
                <a:solidFill>
                  <a:srgbClr val="D4D4D4"/>
                </a:solidFill>
                <a:latin typeface="Consolas" panose="020B0609020204030204" pitchFamily="49" charset="0"/>
              </a:rPr>
              <a:t>    </a:t>
            </a:r>
            <a:r>
              <a:rPr lang="en-US" sz="1500" dirty="0">
                <a:solidFill>
                  <a:srgbClr val="00B050"/>
                </a:solidFill>
                <a:latin typeface="Consolas" panose="020B0609020204030204" pitchFamily="49" charset="0"/>
              </a:rPr>
              <a:t>// Some code omitted for brevity</a:t>
            </a:r>
            <a:br>
              <a:rPr lang="en-US" sz="1500" b="0" dirty="0">
                <a:solidFill>
                  <a:srgbClr val="D4D4D4"/>
                </a:solidFill>
                <a:effectLst/>
                <a:latin typeface="Consolas" panose="020B0609020204030204" pitchFamily="49" charset="0"/>
              </a:rPr>
            </a:br>
            <a:endParaRPr lang="en-US" sz="1500" dirty="0">
              <a:solidFill>
                <a:srgbClr val="D4D4D4"/>
              </a:solidFill>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builder</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Services</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AddSingleton</a:t>
            </a:r>
            <a:r>
              <a:rPr lang="en-US" sz="1600" b="0" dirty="0">
                <a:solidFill>
                  <a:srgbClr val="D4D4D4"/>
                </a:solidFill>
                <a:effectLst/>
                <a:latin typeface="Consolas" panose="020B0609020204030204" pitchFamily="49" charset="0"/>
              </a:rPr>
              <a:t>&lt;</a:t>
            </a:r>
            <a:r>
              <a:rPr lang="en-US" sz="1600" b="0" dirty="0" err="1">
                <a:solidFill>
                  <a:srgbClr val="4EC9B0"/>
                </a:solidFill>
                <a:effectLst/>
                <a:latin typeface="Consolas" panose="020B0609020204030204" pitchFamily="49" charset="0"/>
              </a:rPr>
              <a:t>IGeolocation</a:t>
            </a:r>
            <a:r>
              <a:rPr lang="en-US" sz="1600" b="0" dirty="0">
                <a:solidFill>
                  <a:srgbClr val="D4D4D4"/>
                </a:solidFill>
                <a:effectLst/>
                <a:latin typeface="Consolas" panose="020B0609020204030204" pitchFamily="49" charset="0"/>
              </a:rPr>
              <a:t>&gt;(</a:t>
            </a:r>
            <a:r>
              <a:rPr lang="en-US" sz="1600" b="0" dirty="0" err="1">
                <a:solidFill>
                  <a:srgbClr val="9CDCFE"/>
                </a:solidFill>
                <a:effectLst/>
                <a:latin typeface="Consolas" panose="020B0609020204030204" pitchFamily="49" charset="0"/>
              </a:rPr>
              <a:t>sp</a:t>
            </a:r>
            <a:r>
              <a:rPr lang="en-US" sz="1600" b="0" dirty="0">
                <a:solidFill>
                  <a:srgbClr val="4EC9B0"/>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4EC9B0"/>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Geolocation</a:t>
            </a:r>
            <a:r>
              <a:rPr lang="en-US" sz="1600" b="0" dirty="0" err="1">
                <a:solidFill>
                  <a:srgbClr val="D4D4D4"/>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Default</a:t>
            </a:r>
            <a:r>
              <a:rPr lang="en-US" sz="1600" b="0" dirty="0">
                <a:solidFill>
                  <a:srgbClr val="D4D4D4"/>
                </a:solidFill>
                <a:effectLst/>
                <a:latin typeface="Consolas" panose="020B0609020204030204" pitchFamily="49" charset="0"/>
              </a:rPr>
              <a:t>);</a:t>
            </a:r>
          </a:p>
          <a:p>
            <a:endParaRPr lang="en-US" sz="1500" dirty="0">
              <a:solidFill>
                <a:srgbClr val="D4D4D4"/>
              </a:solidFill>
              <a:latin typeface="Consolas" panose="020B0609020204030204" pitchFamily="49" charset="0"/>
            </a:endParaRPr>
          </a:p>
          <a:p>
            <a:r>
              <a:rPr lang="en-US" sz="1500" dirty="0">
                <a:solidFill>
                  <a:srgbClr val="D4D4D4"/>
                </a:solidFill>
                <a:latin typeface="Consolas" panose="020B0609020204030204" pitchFamily="49" charset="0"/>
              </a:rPr>
              <a:t>    </a:t>
            </a:r>
            <a:r>
              <a:rPr lang="en-US" sz="1500" dirty="0">
                <a:solidFill>
                  <a:srgbClr val="00B050"/>
                </a:solidFill>
                <a:latin typeface="Consolas" panose="020B0609020204030204" pitchFamily="49" charset="0"/>
              </a:rPr>
              <a:t>// Some code omitted for brevity</a:t>
            </a:r>
            <a:br>
              <a:rPr lang="en-US" sz="1500" b="0" dirty="0">
                <a:solidFill>
                  <a:srgbClr val="D4D4D4"/>
                </a:solidFill>
                <a:effectLst/>
                <a:latin typeface="Consolas" panose="020B0609020204030204" pitchFamily="49" charset="0"/>
              </a:rPr>
            </a:br>
            <a:r>
              <a:rPr lang="en-US" sz="15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10327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58EDB-3E8E-3455-A235-47B7CE8C80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E6C079-DA0A-F9A2-1065-FD09601B58D2}"/>
              </a:ext>
            </a:extLst>
          </p:cNvPr>
          <p:cNvSpPr>
            <a:spLocks noGrp="1"/>
          </p:cNvSpPr>
          <p:nvPr>
            <p:ph type="title"/>
          </p:nvPr>
        </p:nvSpPr>
        <p:spPr/>
        <p:txBody>
          <a:bodyPr/>
          <a:lstStyle/>
          <a:p>
            <a:r>
              <a:rPr lang="en-NL" dirty="0"/>
              <a:t>Dependency Injection</a:t>
            </a:r>
          </a:p>
        </p:txBody>
      </p:sp>
      <p:pic>
        <p:nvPicPr>
          <p:cNvPr id="3" name="Picture 2">
            <a:extLst>
              <a:ext uri="{FF2B5EF4-FFF2-40B4-BE49-F238E27FC236}">
                <a16:creationId xmlns:a16="http://schemas.microsoft.com/office/drawing/2014/main" id="{9634BAE9-0761-9599-D915-B5544F21F85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6" name="TextBox 5">
            <a:extLst>
              <a:ext uri="{FF2B5EF4-FFF2-40B4-BE49-F238E27FC236}">
                <a16:creationId xmlns:a16="http://schemas.microsoft.com/office/drawing/2014/main" id="{FF8C34D5-132B-0A09-D472-43F043600946}"/>
              </a:ext>
            </a:extLst>
          </p:cNvPr>
          <p:cNvSpPr txBox="1"/>
          <p:nvPr/>
        </p:nvSpPr>
        <p:spPr>
          <a:xfrm>
            <a:off x="1363337" y="2421046"/>
            <a:ext cx="8580757" cy="3416320"/>
          </a:xfrm>
          <a:prstGeom prst="rect">
            <a:avLst/>
          </a:prstGeom>
          <a:noFill/>
        </p:spPr>
        <p:txBody>
          <a:bodyPr wrap="square">
            <a:spAutoFit/>
          </a:bodyPr>
          <a:lstStyle/>
          <a:p>
            <a:r>
              <a:rPr lang="en-US" dirty="0">
                <a:solidFill>
                  <a:srgbClr val="00B050"/>
                </a:solidFill>
                <a:latin typeface="Consolas" panose="020B0609020204030204" pitchFamily="49" charset="0"/>
                <a:cs typeface="Consolas" panose="020B0609020204030204" pitchFamily="49" charset="0"/>
              </a:rPr>
              <a:t>// </a:t>
            </a:r>
            <a:r>
              <a:rPr lang="en-US" dirty="0" err="1">
                <a:solidFill>
                  <a:srgbClr val="00B050"/>
                </a:solidFill>
                <a:latin typeface="Consolas" panose="020B0609020204030204" pitchFamily="49" charset="0"/>
                <a:cs typeface="Consolas" panose="020B0609020204030204" pitchFamily="49" charset="0"/>
              </a:rPr>
              <a:t>Home.razor</a:t>
            </a:r>
            <a:endParaRPr lang="en-US" dirty="0">
              <a:solidFill>
                <a:srgbClr val="00B050"/>
              </a:solidFill>
              <a:latin typeface="Consolas" panose="020B0609020204030204" pitchFamily="49" charset="0"/>
              <a:cs typeface="Consolas" panose="020B0609020204030204" pitchFamily="49" charset="0"/>
            </a:endParaRPr>
          </a:p>
          <a:p>
            <a:endParaRPr lang="en-US" b="0" dirty="0">
              <a:solidFill>
                <a:srgbClr val="569CD6"/>
              </a:solidFill>
              <a:effectLst/>
              <a:latin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a:t>
            </a:r>
            <a:r>
              <a:rPr lang="en-US">
                <a:solidFill>
                  <a:srgbClr val="569CD6"/>
                </a:solidFill>
                <a:latin typeface="Consolas" panose="020B0609020204030204" pitchFamily="49" charset="0"/>
                <a:cs typeface="Consolas" panose="020B0609020204030204" pitchFamily="49" charset="0"/>
              </a:rPr>
              <a:t>page </a:t>
            </a:r>
            <a:r>
              <a:rPr lang="en-US">
                <a:solidFill>
                  <a:srgbClr val="CE9178"/>
                </a:solidFill>
                <a:latin typeface="Consolas" panose="020B0609020204030204" pitchFamily="49" charset="0"/>
                <a:cs typeface="Consolas" panose="020B0609020204030204" pitchFamily="49" charset="0"/>
              </a:rPr>
              <a:t>"/"</a:t>
            </a:r>
            <a:endParaRPr lang="en-US" dirty="0">
              <a:solidFill>
                <a:schemeClr val="tx2"/>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@inject </a:t>
            </a:r>
            <a:r>
              <a:rPr lang="en-US" dirty="0" err="1">
                <a:solidFill>
                  <a:srgbClr val="4EC9B0"/>
                </a:solidFill>
                <a:effectLst/>
                <a:latin typeface="Consolas" panose="020B0609020204030204" pitchFamily="49" charset="0"/>
                <a:cs typeface="Consolas" panose="020B0609020204030204" pitchFamily="49" charset="0"/>
              </a:rPr>
              <a:t>IGeolocation</a:t>
            </a:r>
            <a:r>
              <a:rPr lang="en-US" dirty="0">
                <a:solidFill>
                  <a:schemeClr val="tx2"/>
                </a:solidFill>
                <a:latin typeface="Consolas" panose="020B0609020204030204" pitchFamily="49" charset="0"/>
                <a:cs typeface="Consolas" panose="020B0609020204030204" pitchFamily="49" charset="0"/>
              </a:rPr>
              <a:t> </a:t>
            </a:r>
            <a:r>
              <a:rPr lang="en-US" dirty="0">
                <a:solidFill>
                  <a:srgbClr val="9CDCFE"/>
                </a:solidFill>
                <a:latin typeface="Consolas" panose="020B0609020204030204" pitchFamily="49" charset="0"/>
                <a:cs typeface="Consolas" panose="020B0609020204030204" pitchFamily="49" charset="0"/>
              </a:rPr>
              <a:t>geolocation</a:t>
            </a:r>
          </a:p>
          <a:p>
            <a:endParaRPr lang="en-US" dirty="0">
              <a:solidFill>
                <a:srgbClr val="9CDCFE"/>
              </a:solidFill>
              <a:latin typeface="Consolas" panose="020B0609020204030204" pitchFamily="49" charset="0"/>
              <a:cs typeface="Consolas" panose="020B0609020204030204" pitchFamily="49" charset="0"/>
            </a:endParaRPr>
          </a:p>
          <a:p>
            <a:r>
              <a:rPr lang="en-GB" dirty="0">
                <a:solidFill>
                  <a:srgbClr val="569CD6"/>
                </a:solidFill>
                <a:effectLst/>
                <a:latin typeface="Consolas" panose="020B0609020204030204" pitchFamily="49" charset="0"/>
                <a:cs typeface="Consolas" panose="020B0609020204030204" pitchFamily="49" charset="0"/>
              </a:rPr>
              <a:t>@code </a:t>
            </a:r>
            <a:r>
              <a:rPr lang="en-GB" dirty="0">
                <a:solidFill>
                  <a:srgbClr val="D4D4D4"/>
                </a:solidFill>
                <a:effectLst/>
                <a:latin typeface="Consolas" panose="020B0609020204030204" pitchFamily="49" charset="0"/>
                <a:cs typeface="Consolas" panose="020B0609020204030204" pitchFamily="49" charset="0"/>
              </a:rPr>
              <a:t>{</a:t>
            </a:r>
          </a:p>
          <a:p>
            <a:r>
              <a:rPr lang="en-GB" dirty="0">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private</a:t>
            </a:r>
            <a:r>
              <a:rPr lang="en-GB" dirty="0">
                <a:solidFill>
                  <a:srgbClr val="569CD6"/>
                </a:solidFill>
                <a:latin typeface="Consolas" panose="020B0609020204030204" pitchFamily="49" charset="0"/>
                <a:cs typeface="Consolas" panose="020B0609020204030204" pitchFamily="49" charset="0"/>
              </a:rPr>
              <a:t> </a:t>
            </a:r>
            <a:r>
              <a:rPr lang="en-US" sz="1800" dirty="0">
                <a:solidFill>
                  <a:srgbClr val="569CD6"/>
                </a:solidFill>
                <a:effectLst/>
                <a:latin typeface="Consolas" panose="020B0609020204030204" pitchFamily="49" charset="0"/>
                <a:cs typeface="Consolas" panose="020B0609020204030204" pitchFamily="49" charset="0"/>
              </a:rPr>
              <a:t>async</a:t>
            </a:r>
            <a:r>
              <a:rPr lang="en-US" sz="1800" dirty="0">
                <a:solidFill>
                  <a:srgbClr val="4EC9B0"/>
                </a:solidFill>
                <a:effectLst/>
                <a:latin typeface="Consolas" panose="020B0609020204030204" pitchFamily="49" charset="0"/>
                <a:cs typeface="Consolas" panose="020B0609020204030204" pitchFamily="49" charset="0"/>
              </a:rPr>
              <a:t> Task</a:t>
            </a:r>
            <a:r>
              <a:rPr lang="en-GB" dirty="0">
                <a:solidFill>
                  <a:srgbClr val="569CD6"/>
                </a:solidFill>
                <a:latin typeface="Consolas" panose="020B0609020204030204" pitchFamily="49" charset="0"/>
                <a:cs typeface="Consolas" panose="020B0609020204030204" pitchFamily="49" charset="0"/>
              </a:rPr>
              <a:t> </a:t>
            </a:r>
            <a:r>
              <a:rPr lang="en-GB" dirty="0" err="1">
                <a:solidFill>
                  <a:srgbClr val="DCDCAA"/>
                </a:solidFill>
                <a:effectLst/>
                <a:latin typeface="Consolas" panose="020B0609020204030204" pitchFamily="49" charset="0"/>
                <a:cs typeface="Consolas" panose="020B0609020204030204" pitchFamily="49" charset="0"/>
              </a:rPr>
              <a:t>FindMonkey</a:t>
            </a:r>
            <a:r>
              <a:rPr lang="en-GB" dirty="0">
                <a:solidFill>
                  <a:srgbClr val="D4D4D4"/>
                </a:solidFill>
                <a:effectLst/>
                <a:latin typeface="Consolas" panose="020B0609020204030204" pitchFamily="49" charset="0"/>
                <a:cs typeface="Consolas" panose="020B0609020204030204" pitchFamily="49" charset="0"/>
              </a:rPr>
              <a:t>()</a:t>
            </a:r>
            <a:endParaRPr lang="en-GB" dirty="0">
              <a:latin typeface="Consolas" panose="020B0609020204030204" pitchFamily="49" charset="0"/>
              <a:cs typeface="Consolas" panose="020B0609020204030204" pitchFamily="49" charset="0"/>
            </a:endParaRPr>
          </a:p>
          <a:p>
            <a:r>
              <a:rPr lang="en-GB" dirty="0">
                <a:effectLst/>
                <a:latin typeface="Consolas" panose="020B0609020204030204" pitchFamily="49" charset="0"/>
                <a:cs typeface="Consolas" panose="020B0609020204030204" pitchFamily="49" charset="0"/>
              </a:rPr>
              <a:t>    </a:t>
            </a:r>
            <a:r>
              <a:rPr lang="en-GB" dirty="0">
                <a:solidFill>
                  <a:srgbClr val="D4D4D4"/>
                </a:solidFill>
                <a:effectLst/>
                <a:latin typeface="Consolas" panose="020B0609020204030204" pitchFamily="49" charset="0"/>
                <a:cs typeface="Consolas" panose="020B0609020204030204" pitchFamily="49" charset="0"/>
              </a:rPr>
              <a:t>{</a:t>
            </a:r>
          </a:p>
          <a:p>
            <a:r>
              <a:rPr lang="en-GB" dirty="0">
                <a:solidFill>
                  <a:srgbClr val="9CDCFE"/>
                </a:solidFill>
                <a:latin typeface="Consolas" panose="020B0609020204030204" pitchFamily="49" charset="0"/>
                <a:cs typeface="Consolas" panose="020B0609020204030204" pitchFamily="49" charset="0"/>
              </a:rPr>
              <a:t>        </a:t>
            </a:r>
            <a:r>
              <a:rPr lang="en-GB" dirty="0">
                <a:solidFill>
                  <a:srgbClr val="569CD6"/>
                </a:solidFill>
                <a:latin typeface="Consolas" panose="020B0609020204030204" pitchFamily="49" charset="0"/>
                <a:cs typeface="Consolas" panose="020B0609020204030204" pitchFamily="49" charset="0"/>
              </a:rPr>
              <a:t>await</a:t>
            </a:r>
            <a:r>
              <a:rPr lang="en-GB" dirty="0">
                <a:solidFill>
                  <a:srgbClr val="9CDCFE"/>
                </a:solidFill>
                <a:latin typeface="Consolas" panose="020B0609020204030204" pitchFamily="49" charset="0"/>
                <a:cs typeface="Consolas" panose="020B0609020204030204" pitchFamily="49" charset="0"/>
              </a:rPr>
              <a:t> </a:t>
            </a:r>
            <a:r>
              <a:rPr lang="en-GB" dirty="0" err="1">
                <a:solidFill>
                  <a:srgbClr val="9CDCFE"/>
                </a:solidFill>
                <a:latin typeface="Consolas" panose="020B0609020204030204" pitchFamily="49" charset="0"/>
                <a:cs typeface="Consolas" panose="020B0609020204030204" pitchFamily="49" charset="0"/>
              </a:rPr>
              <a:t>geolocation</a:t>
            </a:r>
            <a:r>
              <a:rPr lang="en-GB" dirty="0" err="1">
                <a:solidFill>
                  <a:srgbClr val="D4D4D4"/>
                </a:solidFill>
                <a:effectLst/>
                <a:latin typeface="Consolas" panose="020B0609020204030204" pitchFamily="49" charset="0"/>
                <a:cs typeface="Consolas" panose="020B0609020204030204" pitchFamily="49" charset="0"/>
              </a:rPr>
              <a:t>.</a:t>
            </a:r>
            <a:r>
              <a:rPr lang="en-GB" dirty="0" err="1">
                <a:solidFill>
                  <a:srgbClr val="DCDCAA"/>
                </a:solidFill>
                <a:effectLst/>
                <a:latin typeface="Consolas" panose="020B0609020204030204" pitchFamily="49" charset="0"/>
                <a:cs typeface="Consolas" panose="020B0609020204030204" pitchFamily="49" charset="0"/>
              </a:rPr>
              <a:t>GetLocationAsync</a:t>
            </a:r>
            <a:r>
              <a:rPr lang="en-GB" dirty="0">
                <a:solidFill>
                  <a:srgbClr val="D4D4D4"/>
                </a:solidFill>
                <a:effectLst/>
                <a:latin typeface="Consolas" panose="020B0609020204030204" pitchFamily="49" charset="0"/>
                <a:cs typeface="Consolas" panose="020B0609020204030204" pitchFamily="49" charset="0"/>
              </a:rPr>
              <a:t>();</a:t>
            </a:r>
          </a:p>
          <a:p>
            <a:r>
              <a:rPr lang="en-GB" dirty="0">
                <a:latin typeface="Consolas" panose="020B0609020204030204" pitchFamily="49" charset="0"/>
                <a:cs typeface="Consolas" panose="020B0609020204030204" pitchFamily="49" charset="0"/>
              </a:rPr>
              <a:t>    </a:t>
            </a:r>
            <a:r>
              <a:rPr lang="en-GB" dirty="0">
                <a:solidFill>
                  <a:srgbClr val="D4D4D4"/>
                </a:solidFill>
                <a:effectLst/>
                <a:latin typeface="Consolas" panose="020B0609020204030204" pitchFamily="49" charset="0"/>
                <a:cs typeface="Consolas" panose="020B0609020204030204" pitchFamily="49" charset="0"/>
              </a:rPr>
              <a:t>}</a:t>
            </a:r>
            <a:endParaRPr lang="en-GB" dirty="0">
              <a:solidFill>
                <a:srgbClr val="D4D4D4"/>
              </a:solidFill>
              <a:latin typeface="Consolas" panose="020B0609020204030204" pitchFamily="49" charset="0"/>
              <a:cs typeface="Consolas" panose="020B0609020204030204" pitchFamily="49" charset="0"/>
            </a:endParaRPr>
          </a:p>
          <a:p>
            <a:r>
              <a:rPr lang="en-GB" dirty="0">
                <a:solidFill>
                  <a:srgbClr val="D4D4D4"/>
                </a:solidFill>
                <a:effectLst/>
                <a:latin typeface="Consolas" panose="020B0609020204030204" pitchFamily="49" charset="0"/>
                <a:cs typeface="Consolas" panose="020B0609020204030204" pitchFamily="49" charset="0"/>
              </a:rPr>
              <a:t>}</a:t>
            </a:r>
            <a:endParaRPr lang="en-US" dirty="0">
              <a:solidFill>
                <a:srgbClr val="D4D4D4"/>
              </a:solidFill>
              <a:effectLst/>
              <a:latin typeface="Consolas" panose="020B0609020204030204" pitchFamily="49" charset="0"/>
              <a:cs typeface="Consolas" panose="020B0609020204030204" pitchFamily="49" charset="0"/>
            </a:endParaRPr>
          </a:p>
          <a:p>
            <a:endParaRPr lang="en-US" dirty="0">
              <a:solidFill>
                <a:srgbClr val="9CDCFE"/>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4164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B8A7-03A6-AD22-FEC5-DF64E88BA677}"/>
              </a:ext>
            </a:extLst>
          </p:cNvPr>
          <p:cNvSpPr>
            <a:spLocks noGrp="1"/>
          </p:cNvSpPr>
          <p:nvPr>
            <p:ph type="title"/>
          </p:nvPr>
        </p:nvSpPr>
        <p:spPr/>
        <p:txBody>
          <a:bodyPr/>
          <a:lstStyle/>
          <a:p>
            <a:r>
              <a:rPr lang="en-US" dirty="0"/>
              <a:t>Some Examples</a:t>
            </a:r>
          </a:p>
        </p:txBody>
      </p:sp>
      <p:sp>
        <p:nvSpPr>
          <p:cNvPr id="3" name="Content Placeholder 2">
            <a:extLst>
              <a:ext uri="{FF2B5EF4-FFF2-40B4-BE49-F238E27FC236}">
                <a16:creationId xmlns:a16="http://schemas.microsoft.com/office/drawing/2014/main" id="{2D28AF2B-DCC6-9EE9-A9FB-46F4D7545104}"/>
              </a:ext>
            </a:extLst>
          </p:cNvPr>
          <p:cNvSpPr>
            <a:spLocks noGrp="1"/>
          </p:cNvSpPr>
          <p:nvPr>
            <p:ph idx="1"/>
          </p:nvPr>
        </p:nvSpPr>
        <p:spPr/>
        <p:txBody>
          <a:bodyPr/>
          <a:lstStyle/>
          <a:p>
            <a:r>
              <a:rPr lang="en-US" dirty="0"/>
              <a:t>Check connectivity for online/offline scenarios</a:t>
            </a:r>
          </a:p>
          <a:p>
            <a:r>
              <a:rPr lang="en-US" dirty="0"/>
              <a:t>Access device’s geolocation</a:t>
            </a:r>
          </a:p>
          <a:p>
            <a:r>
              <a:rPr lang="en-US" dirty="0"/>
              <a:t>Set “safe” layouts for different hardware notches, Dynamic Island, etc.</a:t>
            </a:r>
          </a:p>
        </p:txBody>
      </p:sp>
    </p:spTree>
    <p:extLst>
      <p:ext uri="{BB962C8B-B14F-4D97-AF65-F5344CB8AC3E}">
        <p14:creationId xmlns:p14="http://schemas.microsoft.com/office/powerpoint/2010/main" val="529522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4C0B-E0C3-25C9-51B6-F6E6BE5F0B04}"/>
              </a:ext>
            </a:extLst>
          </p:cNvPr>
          <p:cNvSpPr>
            <a:spLocks noGrp="1"/>
          </p:cNvSpPr>
          <p:nvPr>
            <p:ph type="title"/>
          </p:nvPr>
        </p:nvSpPr>
        <p:spPr/>
        <p:txBody>
          <a:bodyPr/>
          <a:lstStyle/>
          <a:p>
            <a:r>
              <a:rPr lang="en-US" dirty="0"/>
              <a:t>Part 4 – </a:t>
            </a:r>
            <a:br>
              <a:rPr lang="en-US" dirty="0"/>
            </a:br>
            <a:r>
              <a:rPr lang="en-US" dirty="0"/>
              <a:t>Platform Features</a:t>
            </a:r>
          </a:p>
        </p:txBody>
      </p:sp>
      <p:sp>
        <p:nvSpPr>
          <p:cNvPr id="3" name="Text Placeholder 2">
            <a:extLst>
              <a:ext uri="{FF2B5EF4-FFF2-40B4-BE49-F238E27FC236}">
                <a16:creationId xmlns:a16="http://schemas.microsoft.com/office/drawing/2014/main" id="{B1C2F4C2-C8B3-9CB9-50C9-4344E3AAD30D}"/>
              </a:ext>
            </a:extLst>
          </p:cNvPr>
          <p:cNvSpPr>
            <a:spLocks noGrp="1"/>
          </p:cNvSpPr>
          <p:nvPr>
            <p:ph type="body" idx="1"/>
          </p:nvPr>
        </p:nvSpPr>
        <p:spPr/>
        <p:txBody>
          <a:bodyPr/>
          <a:lstStyle/>
          <a:p>
            <a:r>
              <a:rPr lang="en-US" dirty="0">
                <a:hlinkClick r:id="rId3"/>
              </a:rPr>
              <a:t>https://aka.ms/blazor</a:t>
            </a:r>
            <a:r>
              <a:rPr lang="en-US">
                <a:hlinkClick r:id="rId3"/>
              </a:rPr>
              <a:t>-hybrid-workshop</a:t>
            </a:r>
            <a:r>
              <a:rPr lang="en-US"/>
              <a:t> </a:t>
            </a:r>
            <a:endParaRPr lang="en-US" dirty="0"/>
          </a:p>
        </p:txBody>
      </p:sp>
    </p:spTree>
    <p:extLst>
      <p:ext uri="{BB962C8B-B14F-4D97-AF65-F5344CB8AC3E}">
        <p14:creationId xmlns:p14="http://schemas.microsoft.com/office/powerpoint/2010/main" val="1617112334"/>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116</TotalTime>
  <Words>593</Words>
  <Application>Microsoft Macintosh PowerPoint</Application>
  <PresentationFormat>Widescreen</PresentationFormat>
  <Paragraphs>89</Paragraphs>
  <Slides>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Aptos</vt:lpstr>
      <vt:lpstr>Arial</vt:lpstr>
      <vt:lpstr>Calibri</vt:lpstr>
      <vt:lpstr>Consolas</vt:lpstr>
      <vt:lpstr>Open Sans</vt:lpstr>
      <vt:lpstr>Segoe UI</vt:lpstr>
      <vt:lpstr>Segoe UI Light</vt:lpstr>
      <vt:lpstr>Space Grotesk Medium</vt:lpstr>
      <vt:lpstr>Times New Roman</vt:lpstr>
      <vt:lpstr>1_Office Theme</vt:lpstr>
      <vt:lpstr>Build Native Cross-Platform apps with .NET MAUI &amp; Blazor Hybrid Workshop</vt:lpstr>
      <vt:lpstr>Accessing Platform Features</vt:lpstr>
      <vt:lpstr>.NET MAUI Has Got You Covered!</vt:lpstr>
      <vt:lpstr>Static Usage</vt:lpstr>
      <vt:lpstr>Dependency Injection</vt:lpstr>
      <vt:lpstr>Dependency Injection</vt:lpstr>
      <vt:lpstr>Some Examples</vt:lpstr>
      <vt:lpstr>Part 4 –  Platform Features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Maddy Montaquila (Leger)</dc:creator>
  <cp:lastModifiedBy>Gerald Versluis</cp:lastModifiedBy>
  <cp:revision>30</cp:revision>
  <dcterms:created xsi:type="dcterms:W3CDTF">2024-06-09T16:53:08Z</dcterms:created>
  <dcterms:modified xsi:type="dcterms:W3CDTF">2024-08-22T09:29:39Z</dcterms:modified>
</cp:coreProperties>
</file>